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rednji stil 4 - Isticanj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8D830-8B5D-41D2-B6AF-8A9A63438893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F2381-7AE9-45A5-B80E-8AAF848D62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675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2381-7AE9-45A5-B80E-8AAF848D62D2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38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7739DFA-F1EA-48ED-99D4-6FA4E353F369}" type="datetimeFigureOut">
              <a:rPr lang="hr-HR" smtClean="0"/>
              <a:t>29.9.2015.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8F3BCDA-6B26-4D1A-8148-CFCD1C19D4A1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872208"/>
          </a:xfrm>
        </p:spPr>
        <p:txBody>
          <a:bodyPr>
            <a:noAutofit/>
          </a:bodyPr>
          <a:lstStyle/>
          <a:p>
            <a:r>
              <a:rPr lang="hr-HR" sz="4000" dirty="0" smtClean="0">
                <a:latin typeface="Gotham SK" pitchFamily="50" charset="0"/>
              </a:rPr>
              <a:t>POSLOVNO IZVJEŠĆE USLUGE POREČ ZA 2014. GODINU</a:t>
            </a:r>
            <a:endParaRPr lang="hr-HR" sz="4000" dirty="0">
              <a:latin typeface="Gotham SK" pitchFamily="50" charset="0"/>
            </a:endParaRPr>
          </a:p>
        </p:txBody>
      </p:sp>
      <p:pic>
        <p:nvPicPr>
          <p:cNvPr id="1026" name="Picture 2" descr="C:\Users\atolusic\Documents\My Pictures\untitled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140968"/>
            <a:ext cx="230425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97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Gotham SK" pitchFamily="50" charset="0"/>
              </a:rPr>
              <a:t>BUDUĆI RAZVOJ I AKTIVNOSTI DRUŠTVA</a:t>
            </a:r>
            <a:endParaRPr lang="hr-HR" sz="2400" dirty="0">
              <a:latin typeface="Gotham SK" pitchFamily="50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Najvažnije aktivnosti za 2015. godinu su: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astavak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nabave različitih vrsta i volumena spremnika za komunalni i korisni otpad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astavak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obnove voznog parka te sukladno tome nabava specijalnog vozila za pranje spremnika te specijalnog vozila za sakupljanje komunalnog i korisnog otpada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ekonstrukcija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upravne zgrade te podizanje energetske učinkovitosti zajedno sa Odvodnjom Poreč d.o.o.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rojektiranje </a:t>
            </a:r>
            <a:r>
              <a:rPr lang="hr-HR" sz="1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reciklažnog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dvorišta </a:t>
            </a:r>
          </a:p>
          <a:p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dogradnja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groblja Poreč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stala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ulaganja u opremu, alate i sredstva za rad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z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2015. godinu planirana su ukupna investicijska ulaganja u iznosu od 17.141.400 kuna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k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orištenje vanjskih izvora financiranja</a:t>
            </a:r>
            <a:endParaRPr lang="hr-HR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  <a:p>
            <a:endParaRPr lang="hr-HR" sz="1800" dirty="0" smtClean="0">
              <a:latin typeface="Gotham SK" pitchFamily="50" charset="0"/>
            </a:endParaRPr>
          </a:p>
          <a:p>
            <a:endParaRPr lang="hr-HR" sz="1800" dirty="0" smtClean="0">
              <a:latin typeface="Gotham SK" pitchFamily="50" charset="0"/>
            </a:endParaRPr>
          </a:p>
          <a:p>
            <a:endParaRPr lang="hr-HR" sz="1800" dirty="0">
              <a:latin typeface="Gotham S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49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273050"/>
            <a:ext cx="6912768" cy="1162050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Gotham SK" pitchFamily="50" charset="0"/>
              </a:rPr>
              <a:t>OSTVARENI REZULTATI POSLOVANJA</a:t>
            </a:r>
            <a:endParaRPr lang="hr-HR" dirty="0">
              <a:latin typeface="Gotham SK" pitchFamily="50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35896" y="2348880"/>
            <a:ext cx="518457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zervirano mjesto teksta 4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680520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stvareni 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rezultati u 2013. godini sadrže i rezultate RJ Otpadnih voda koje u 2014. godini postaju samostalno Društvo Odvodnja Poreč d.o.o.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f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inancijski r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ezultat 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poslovanja u 2014. godini 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19 puta je bolji u odnosu 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na 2013. godinu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akon </a:t>
            </a:r>
            <a:r>
              <a:rPr lang="hr-HR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dvije uzastopne godine poslovanja sa gubitkom u 2014. godini ostvarena dobit u poslovanju u iznosu od 219.914 kuna</a:t>
            </a:r>
            <a:endParaRPr lang="hr-HR" sz="1500" dirty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0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115212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hr-HR" sz="2000" dirty="0" smtClean="0">
                <a:latin typeface="Gotham SK" pitchFamily="50" charset="0"/>
              </a:rPr>
              <a:t/>
            </a:r>
            <a:br>
              <a:rPr lang="hr-HR" sz="2000" dirty="0" smtClean="0">
                <a:latin typeface="Gotham SK" pitchFamily="50" charset="0"/>
              </a:rPr>
            </a:br>
            <a:r>
              <a:rPr lang="hr-HR" sz="2000" dirty="0">
                <a:latin typeface="Gotham SK" pitchFamily="50" charset="0"/>
              </a:rPr>
              <a:t/>
            </a:r>
            <a:br>
              <a:rPr lang="hr-HR" sz="2000" dirty="0">
                <a:latin typeface="Gotham SK" pitchFamily="50" charset="0"/>
              </a:rPr>
            </a:br>
            <a:r>
              <a:rPr lang="hr-HR" sz="2000" dirty="0" smtClean="0">
                <a:latin typeface="Gotham SK" pitchFamily="50" charset="0"/>
              </a:rPr>
              <a:t/>
            </a:r>
            <a:br>
              <a:rPr lang="hr-HR" sz="2000" dirty="0" smtClean="0">
                <a:latin typeface="Gotham SK" pitchFamily="50" charset="0"/>
              </a:rPr>
            </a:br>
            <a:r>
              <a:rPr lang="hr-HR" sz="2000" dirty="0" smtClean="0">
                <a:latin typeface="Gotham SK" pitchFamily="50" charset="0"/>
              </a:rPr>
              <a:t>REKAPITUALACIJA POSLOVANJA PO RADNIM JEDINICAMA ZA 2014. GODINU</a:t>
            </a:r>
            <a:endParaRPr lang="hr-HR" sz="2000" dirty="0">
              <a:latin typeface="Gotham SK" pitchFamily="50" charset="0"/>
            </a:endParaRPr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r>
              <a:rPr lang="hr-HR" sz="1000" dirty="0" smtClean="0">
                <a:latin typeface="Gotham SK" pitchFamily="50" charset="0"/>
              </a:rPr>
              <a:t>Otpadne vode samo I. mjesec</a:t>
            </a:r>
            <a:endParaRPr lang="hr-HR" sz="1000" dirty="0">
              <a:latin typeface="Gotham SK" pitchFamily="50" charset="0"/>
            </a:endParaRPr>
          </a:p>
        </p:txBody>
      </p:sp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924314"/>
              </p:ext>
            </p:extLst>
          </p:nvPr>
        </p:nvGraphicFramePr>
        <p:xfrm>
          <a:off x="827583" y="1766957"/>
          <a:ext cx="7488832" cy="3403923"/>
        </p:xfrm>
        <a:graphic>
          <a:graphicData uri="http://schemas.openxmlformats.org/drawingml/2006/table">
            <a:tbl>
              <a:tblPr/>
              <a:tblGrid>
                <a:gridCol w="1597597"/>
                <a:gridCol w="927637"/>
                <a:gridCol w="1057950"/>
                <a:gridCol w="844446"/>
                <a:gridCol w="1259673"/>
                <a:gridCol w="883463"/>
                <a:gridCol w="918066"/>
              </a:tblGrid>
              <a:tr h="43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dirty="0">
                          <a:effectLst/>
                          <a:latin typeface="Gotham SK"/>
                          <a:ea typeface="Times New Roman"/>
                        </a:rPr>
                        <a:t> 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ČISTOĆA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ZAJEDNIČKE SLUŽBE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HORTIKULTURA I GROBLJE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KOMERCIJALNE DJELATNOSTI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OTPADNE VODE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UKUPNO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9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UKUPNI PRIHODI 2014.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19.745.029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928.125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7.238.191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11.521.193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655.990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40.088.528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dirty="0">
                          <a:effectLst/>
                          <a:latin typeface="Gotham SK"/>
                          <a:ea typeface="Times New Roman"/>
                        </a:rPr>
                        <a:t>Plan 2014.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18.913.900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794.500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5.684.500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11.382.000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36.774.900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Ostvarenje 2013.</a:t>
                      </a:r>
                      <a:r>
                        <a:rPr lang="hr-HR" sz="850">
                          <a:effectLst/>
                          <a:latin typeface="Calibri"/>
                          <a:ea typeface="Times New Roman"/>
                        </a:rPr>
                        <a:t>*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19.598.124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913.153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6.332.900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10.926.565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316.226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38.086.968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89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UKUPNI RASHODI 2014.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 dirty="0">
                          <a:effectLst/>
                          <a:latin typeface="Gotham SK"/>
                          <a:ea typeface="Times New Roman"/>
                        </a:rPr>
                        <a:t>20.318.777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928.125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8.169.629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8.984.247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1.467.838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39.868.616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Plan 2014.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19.310.700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794.500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7.434.600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9.206.500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36.746.300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Ostvarenje 2013.</a:t>
                      </a:r>
                      <a:r>
                        <a:rPr lang="hr-HR" sz="850">
                          <a:effectLst/>
                          <a:latin typeface="Calibri"/>
                          <a:ea typeface="Times New Roman"/>
                        </a:rPr>
                        <a:t>*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23.371.504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913.153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8.430.758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10.020.314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836.485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43.572.214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587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Veći rashodi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Materijalni troškovi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2.798.434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202.443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771.966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445.508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203.337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4.421.688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Bruto plaće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6.802.832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2.847.337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2.708.762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2.474.229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201.677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15.034.837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Amortizacija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4.077.597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169.566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1.223.016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1.951.753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323.741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7.745.673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Održavanje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1.649.578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1.139.522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1.250.594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1.096.786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54.529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5.191.009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Ostali troškovi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1.805.320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1.670.606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510.194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1.279.435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i="1">
                          <a:effectLst/>
                          <a:latin typeface="Gotham SK"/>
                          <a:ea typeface="Times New Roman"/>
                        </a:rPr>
                        <a:t>310.905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5.576.460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 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91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BRUTO DOBIT/GUBITAK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-573.748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-931.438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2.536.946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-811.848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b="1">
                          <a:effectLst/>
                          <a:latin typeface="Gotham SK"/>
                          <a:ea typeface="Times New Roman"/>
                        </a:rPr>
                        <a:t>219.914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Plan 2014.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-396.800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-1.750.100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2.175.500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28.600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Ostvarenje 2013.</a:t>
                      </a:r>
                      <a:r>
                        <a:rPr lang="hr-HR" sz="850">
                          <a:effectLst/>
                          <a:latin typeface="Calibri"/>
                          <a:ea typeface="Times New Roman"/>
                        </a:rPr>
                        <a:t>*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-3.773.380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-2.097.858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906.251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>
                          <a:effectLst/>
                          <a:latin typeface="Gotham SK"/>
                          <a:ea typeface="Times New Roman"/>
                        </a:rPr>
                        <a:t>-520.259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850" dirty="0">
                          <a:effectLst/>
                          <a:latin typeface="Gotham SK"/>
                          <a:ea typeface="Times New Roman"/>
                        </a:rPr>
                        <a:t>-5.485.246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0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91264" cy="851694"/>
          </a:xfrm>
        </p:spPr>
        <p:txBody>
          <a:bodyPr/>
          <a:lstStyle/>
          <a:p>
            <a:r>
              <a:rPr lang="hr-HR" sz="2400" dirty="0" smtClean="0">
                <a:latin typeface="Gotham SK" pitchFamily="50" charset="0"/>
              </a:rPr>
              <a:t>PREGLED OSTVARENIH REZULTATA - PRIHODI</a:t>
            </a:r>
            <a:endParaRPr lang="hr-HR" sz="2400" dirty="0">
              <a:latin typeface="Gotham SK" pitchFamily="50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1920" y="2132856"/>
            <a:ext cx="511256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rihodi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po radnim jedinicama u 2014. godini iznose 40.088.528 kuna dok su isti u 2013. godini 38.086.968 kuna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ovećani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prihodi za 5 %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ovećanje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prihoda u svim radnim jedinicama postignuto je bez povećanja cijena usluga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ovećanje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prihoda rezultat je iskorištavanja vlastitih resursa i kvalitetnog sagledavanja svih segmenata poslovanja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hr-HR" dirty="0" smtClean="0">
              <a:latin typeface="Gotham SK" pitchFamily="50" charset="0"/>
            </a:endParaRPr>
          </a:p>
          <a:p>
            <a:pPr algn="l"/>
            <a:endParaRPr lang="hr-HR" dirty="0" smtClean="0">
              <a:latin typeface="Gotham SK" pitchFamily="50" charset="0"/>
            </a:endParaRP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98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8375848" cy="792088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Gotham SK" pitchFamily="50" charset="0"/>
              </a:rPr>
              <a:t>PREGLED OSTVARENIH REZULTATA - RASHODI</a:t>
            </a:r>
            <a:endParaRPr lang="hr-HR" sz="2400" dirty="0">
              <a:latin typeface="Gotham SK" pitchFamily="50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51920" y="1979368"/>
            <a:ext cx="5040560" cy="244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988839"/>
            <a:ext cx="3008313" cy="4176465"/>
          </a:xfrm>
        </p:spPr>
        <p:txBody>
          <a:bodyPr>
            <a:normAutofit fontScale="92500"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ashodi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po radnim jedinicama u 2014. godini iznose 39.868.616 kuna dok isti u 2013. iznose 43.572.214 kuna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manjeni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rashodi za 8,5 %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manjenje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troškova postignuto je u svim radnim jedinicama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manjenje </a:t>
            </a:r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troškova postignuto je kvalitetnim upravljanjem kao i racionalizacijom i optimizacijom poslovanja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23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043608" y="266700"/>
            <a:ext cx="7871793" cy="858044"/>
          </a:xfrm>
        </p:spPr>
        <p:txBody>
          <a:bodyPr/>
          <a:lstStyle/>
          <a:p>
            <a:r>
              <a:rPr lang="hr-HR" sz="2400" dirty="0" smtClean="0">
                <a:latin typeface="Gotham SK" pitchFamily="50" charset="0"/>
              </a:rPr>
              <a:t>POTRAŽIVANJE I OBVEZE</a:t>
            </a:r>
            <a:endParaRPr lang="hr-HR" sz="2400" dirty="0">
              <a:latin typeface="Gotham SK" pitchFamily="50" charset="0"/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844824"/>
            <a:ext cx="511175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zervirano mjesto teksta 9"/>
          <p:cNvSpPr>
            <a:spLocks noGrp="1"/>
          </p:cNvSpPr>
          <p:nvPr>
            <p:ph type="body" sz="half" idx="2"/>
          </p:nvPr>
        </p:nvSpPr>
        <p:spPr>
          <a:xfrm>
            <a:off x="457200" y="1340768"/>
            <a:ext cx="3008313" cy="4785395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 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dan 31. 12. Društvo je imalo višak likvidnih sredstava za podmirenje svojih kratkoročnih obveza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bveze 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prema dobavljačima podmirivane su u rokovima dospijeća te je prosječno vrijeme podmirenja obveza sa 60 dana u 2013. smanjeno na 36 dana u 2014. godini.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d </a:t>
            </a:r>
            <a:r>
              <a:rPr lang="hr-H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ukupnih obveza na dan 31.12. dospjelo je na plaćanje  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22.268,00 kuna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kupna 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potraživanja smanjena za 72,25 %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 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2013. godini Društvu je u prosjeku trebalo 263 dana za naplatu svojih potraživanja dok je u 2014. godini za isto trebalo 87 dana</a:t>
            </a:r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29000"/>
            <a:ext cx="504056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74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1" y="266700"/>
            <a:ext cx="7943800" cy="786036"/>
          </a:xfrm>
        </p:spPr>
        <p:txBody>
          <a:bodyPr/>
          <a:lstStyle/>
          <a:p>
            <a:r>
              <a:rPr lang="hr-HR" sz="2400" dirty="0" smtClean="0">
                <a:latin typeface="Gotham SK" pitchFamily="50" charset="0"/>
              </a:rPr>
              <a:t>DJELATNICI I PLAĆE</a:t>
            </a:r>
            <a:endParaRPr lang="hr-HR" sz="2400" dirty="0">
              <a:latin typeface="Gotham SK" pitchFamily="50" charset="0"/>
            </a:endParaRP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883409"/>
              </p:ext>
            </p:extLst>
          </p:nvPr>
        </p:nvGraphicFramePr>
        <p:xfrm>
          <a:off x="3762372" y="2689066"/>
          <a:ext cx="4842075" cy="138800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369042"/>
                <a:gridCol w="789681"/>
                <a:gridCol w="799430"/>
                <a:gridCol w="883922"/>
              </a:tblGrid>
              <a:tr h="3470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  <a:latin typeface="Gotham SK" pitchFamily="50" charset="0"/>
                        </a:rPr>
                        <a:t>OPIS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  <a:latin typeface="Gotham SK" pitchFamily="50" charset="0"/>
                        </a:rPr>
                        <a:t>GODINA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  <a:latin typeface="Gotham SK" pitchFamily="50" charset="0"/>
                        </a:rPr>
                        <a:t>INDEKS 2014/2013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</a:tr>
              <a:tr h="34700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  <a:latin typeface="Gotham SK" pitchFamily="50" charset="0"/>
                        </a:rPr>
                        <a:t>2013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000" b="1" u="none" strike="noStrike" dirty="0">
                          <a:effectLst/>
                          <a:latin typeface="Gotham SK" pitchFamily="50" charset="0"/>
                        </a:rPr>
                        <a:t>2014</a:t>
                      </a:r>
                      <a:endParaRPr lang="hr-HR" sz="1000" b="1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4700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  <a:latin typeface="Gotham SK" pitchFamily="50" charset="0"/>
                        </a:rPr>
                        <a:t>PROSJEČAN BROJ ZAPOSLENIH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u="none" strike="noStrike">
                          <a:effectLst/>
                          <a:latin typeface="Gotham SK" pitchFamily="50" charset="0"/>
                        </a:rPr>
                        <a:t>198,75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u="none" strike="noStrike" dirty="0">
                          <a:effectLst/>
                          <a:latin typeface="Gotham SK" pitchFamily="50" charset="0"/>
                        </a:rPr>
                        <a:t>169,36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u="none" strike="noStrike" dirty="0">
                          <a:effectLst/>
                          <a:latin typeface="Gotham SK" pitchFamily="50" charset="0"/>
                        </a:rPr>
                        <a:t>85,21   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347002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u="none" strike="noStrike">
                          <a:effectLst/>
                          <a:latin typeface="Gotham SK" pitchFamily="50" charset="0"/>
                        </a:rPr>
                        <a:t>PROSJEČNA NETO PLAĆA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u="none" strike="noStrike">
                          <a:effectLst/>
                          <a:latin typeface="Gotham SK" pitchFamily="50" charset="0"/>
                        </a:rPr>
                        <a:t>4.827,41   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u="none" strike="noStrike" dirty="0">
                          <a:effectLst/>
                          <a:latin typeface="Gotham SK" pitchFamily="50" charset="0"/>
                        </a:rPr>
                        <a:t>4.820,14   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000" u="none" strike="noStrike" dirty="0">
                          <a:effectLst/>
                          <a:latin typeface="Gotham SK" pitchFamily="50" charset="0"/>
                        </a:rPr>
                        <a:t>99,85   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Gotham SK" pitchFamily="50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11560" y="1196752"/>
            <a:ext cx="3008313" cy="5184576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 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2014. godini u odnosu na 2013. bio je zaposlen manji broj djelatnika, a što je rezultat racionalizacije i pravilnijeg rasporeda radnih obveza i zadataka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b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oljom 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organizacijom rada smanjen je broj odrađenih sati za 15%  što rezultira smanjenjem prosječnog broja zaposlenih za 30 djelatnika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vođenjem 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mjera optimizacije poslovanja riješen je problem nagomilanih sati preraspodjele iz ranijih razdoblja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rosječna 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neto plaća održana je na nivou 2013. godine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v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odeći 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brigu te potičući osviještenost prema društvu i zajednici u kojoj djeluje, Društvo zapošljava osobe i članove udruge za promicanje </a:t>
            </a:r>
            <a:r>
              <a:rPr lang="hr-H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inkluzije</a:t>
            </a:r>
            <a:r>
              <a:rPr lang="hr-H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 za osobe sa mentalnom retardacijom Vrijeme </a:t>
            </a:r>
            <a:endParaRPr lang="hr-HR" sz="1100" dirty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hr-HR" sz="2500" dirty="0" smtClean="0">
                <a:latin typeface="Gotham SK" pitchFamily="50" charset="0"/>
              </a:rPr>
              <a:t>ZNAČAJNIJI POSLOVNI DOGAĐAJI</a:t>
            </a:r>
            <a:endParaRPr lang="hr-HR" sz="2500" dirty="0">
              <a:latin typeface="Gotham SK" pitchFamily="50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ozitivan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rezultat poslovanja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epromijenjene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cijene usluga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manjenje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ukupnih potraživanja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ostizanje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likvidnosti Društva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ravovremeno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podmirivanje svih dospjelih obveza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otpisivanje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novog Kolektivnog ugovora Društva na razdoblje od 2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godine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ovećanje osnovice plaće za 5 %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i</a:t>
            </a:r>
            <a:r>
              <a:rPr lang="hr-HR" sz="170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splata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nagrade djelatnicima radi uspješnog poslovnog rezultata</a:t>
            </a:r>
            <a:endParaRPr lang="hr-HR" sz="1700" dirty="0" smtClean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spostavljenjem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kvalitetnog upravljanja poslovanjem stvorene su mogućnosti za investicijska ulaganja koje je Društvo kako i u 2014. godini tako i u 2015. godini nastavilo provoditi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sim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vlastitih sredstava, pravovremenim angažmanom i inicijativom korištene su i dodatne mogućnosti financiranja investicija korištenjem vanjskih izvora</a:t>
            </a:r>
          </a:p>
          <a:p>
            <a:r>
              <a:rPr lang="hr-H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stvarena </a:t>
            </a:r>
            <a:r>
              <a:rPr lang="hr-H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investicijska ulaganja rezultirala su pozitivnim učincima kako u kvalitetnijem i jednostavnijem obavljanju poslova Društva tako i u kvalitetnijem i bržem pružanju usluga korisnicima istih</a:t>
            </a:r>
          </a:p>
          <a:p>
            <a:endParaRPr lang="hr-HR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Gotham SK" pitchFamily="50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51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715200" cy="851694"/>
          </a:xfrm>
        </p:spPr>
        <p:txBody>
          <a:bodyPr/>
          <a:lstStyle/>
          <a:p>
            <a:pPr algn="ctr"/>
            <a:r>
              <a:rPr lang="hr-HR" sz="2500" dirty="0" smtClean="0">
                <a:latin typeface="Gotham SK" pitchFamily="50" charset="0"/>
              </a:rPr>
              <a:t>POSLOVNE I INVESTICIJSKE AKTIVNOSTI DRUŠTVA</a:t>
            </a:r>
            <a:endParaRPr lang="hr-HR" sz="2500" dirty="0">
              <a:latin typeface="Gotham SK" pitchFamily="50" charset="0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>
          <a:xfrm>
            <a:off x="395537" y="1268760"/>
            <a:ext cx="2808311" cy="5256584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i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zgradnja 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prve pretovarne stanice u Hrvatskoj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abava 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dva nova komunalna vozila za sakupljanje komunalnog otpada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i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zgradnja 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22 nove grobnice na groblju u Poreču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reseljenje 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operative hortikulture iz neadekvatnih prostora u novouređene prostore na </a:t>
            </a:r>
            <a:r>
              <a:rPr lang="hr-HR" sz="125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Košambri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 te uređenje parkirališta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n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abava 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različitih volumena i vrsta spremnika za komunalni i korisni otpad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p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ostepeno 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obnavljanje strojeva i alata za rad u svim organizacijskim jedinicama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25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vođenje </a:t>
            </a:r>
            <a:r>
              <a:rPr lang="hr-HR" sz="12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 SK" pitchFamily="50" charset="0"/>
              </a:rPr>
              <a:t>uredskog poslovanja putem digitalnog medija</a:t>
            </a:r>
          </a:p>
        </p:txBody>
      </p:sp>
      <p:graphicFrame>
        <p:nvGraphicFramePr>
          <p:cNvPr id="3" name="Rezervirano mjesto sadržaja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569395"/>
              </p:ext>
            </p:extLst>
          </p:nvPr>
        </p:nvGraphicFramePr>
        <p:xfrm>
          <a:off x="3419872" y="1628801"/>
          <a:ext cx="5472608" cy="4261174"/>
        </p:xfrm>
        <a:graphic>
          <a:graphicData uri="http://schemas.openxmlformats.org/drawingml/2006/table">
            <a:tbl>
              <a:tblPr/>
              <a:tblGrid>
                <a:gridCol w="224377"/>
                <a:gridCol w="2799959"/>
                <a:gridCol w="1296144"/>
                <a:gridCol w="1152128"/>
              </a:tblGrid>
              <a:tr h="423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500" dirty="0">
                          <a:effectLst/>
                          <a:latin typeface="Gotham SK"/>
                          <a:ea typeface="Times New Roman"/>
                        </a:rPr>
                        <a:t> </a:t>
                      </a:r>
                      <a:endParaRPr lang="hr-HR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Gotham SK"/>
                          <a:ea typeface="Times New Roman"/>
                        </a:rPr>
                        <a:t>IZVORI  SREDSTAVA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Gotham SK"/>
                          <a:ea typeface="Times New Roman"/>
                        </a:rPr>
                        <a:t>PLAN 2014. (kn)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Gotham SK"/>
                          <a:ea typeface="Times New Roman"/>
                        </a:rPr>
                        <a:t>REALIZACIJA PLANA 2014. (kn)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5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1.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PRORAČUN GRADA POREČA, SANACIJA ODLAGALIŠTA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2.157.000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2.226.342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545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2.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PRORAČUN GRADA POREČA, REKONSTRUKCIJA CESTE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900.000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37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3.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PRORAČUN GRADA I OPĆINA, OBNOVA VOZNOG PARKA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1.860.000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1.664.880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26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4.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AMORTIZACIJA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4.923.250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3.471.007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574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5.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FOND ZA ZAŠTITU OKOLIŠA I ENERGETSKU UČINKOVITOST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12.466.120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5.793.025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37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 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Gotham SK"/>
                          <a:ea typeface="Times New Roman"/>
                        </a:rPr>
                        <a:t>UKUPNO INVESTICIJSKI PRIHODI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Gotham SK"/>
                          <a:ea typeface="Times New Roman"/>
                        </a:rPr>
                        <a:t>22.306.370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Gotham SK"/>
                          <a:ea typeface="Times New Roman"/>
                        </a:rPr>
                        <a:t>13.155.255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249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 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Gotham SK"/>
                          <a:ea typeface="Times New Roman"/>
                        </a:rPr>
                        <a:t>STAVKE RASHODA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Gotham SK"/>
                          <a:ea typeface="Times New Roman"/>
                        </a:rPr>
                        <a:t>PLAN 2014. (kn)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Gotham SK"/>
                          <a:ea typeface="Times New Roman"/>
                        </a:rPr>
                        <a:t>REALIZACIJA PLANA 2014. (kn)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9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1.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RJ ZAJEDNIČKE SLUŽBE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280.000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38.627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9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2.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RJ HORTIKULTURA I GROBLJE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1.232.720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1.458.472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9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3.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RJ ČISTOĆA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19.705.650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11.273.882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9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4.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RJ KOMERCIJALNE DJELATNOSTI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  <a:latin typeface="Gotham SK"/>
                          <a:ea typeface="Times New Roman"/>
                        </a:rPr>
                        <a:t>1.088.000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  <a:latin typeface="Gotham SK"/>
                          <a:ea typeface="Times New Roman"/>
                        </a:rPr>
                        <a:t>384.275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37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500">
                          <a:effectLst/>
                          <a:latin typeface="Gotham SK"/>
                          <a:ea typeface="Times New Roman"/>
                        </a:rPr>
                        <a:t> </a:t>
                      </a:r>
                      <a:endParaRPr lang="hr-HR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Gotham SK"/>
                          <a:ea typeface="Times New Roman"/>
                        </a:rPr>
                        <a:t>UKUPNO INVESTICIJSKI RASHODI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>
                          <a:effectLst/>
                          <a:latin typeface="Gotham SK"/>
                          <a:ea typeface="Times New Roman"/>
                        </a:rPr>
                        <a:t>22.306.370</a:t>
                      </a:r>
                      <a:endParaRPr lang="hr-H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900" b="1" dirty="0">
                          <a:effectLst/>
                          <a:latin typeface="Gotham SK"/>
                          <a:ea typeface="Times New Roman"/>
                        </a:rPr>
                        <a:t>13.155.255</a:t>
                      </a:r>
                      <a:endParaRPr lang="hr-H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968" marR="4096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8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303</TotalTime>
  <Words>932</Words>
  <Application>Microsoft Office PowerPoint</Application>
  <PresentationFormat>Prikaz na zaslonu (4:3)</PresentationFormat>
  <Paragraphs>245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Izvršno</vt:lpstr>
      <vt:lpstr>POSLOVNO IZVJEŠĆE USLUGE POREČ ZA 2014. GODINU</vt:lpstr>
      <vt:lpstr>OSTVARENI REZULTATI POSLOVANJA</vt:lpstr>
      <vt:lpstr>   REKAPITUALACIJA POSLOVANJA PO RADNIM JEDINICAMA ZA 2014. GODINU</vt:lpstr>
      <vt:lpstr>PREGLED OSTVARENIH REZULTATA - PRIHODI</vt:lpstr>
      <vt:lpstr>PREGLED OSTVARENIH REZULTATA - RASHODI</vt:lpstr>
      <vt:lpstr>POTRAŽIVANJE I OBVEZE</vt:lpstr>
      <vt:lpstr>DJELATNICI I PLAĆE</vt:lpstr>
      <vt:lpstr>ZNAČAJNIJI POSLOVNI DOGAĐAJI</vt:lpstr>
      <vt:lpstr>POSLOVNE I INVESTICIJSKE AKTIVNOSTI DRUŠTVA</vt:lpstr>
      <vt:lpstr>BUDUĆI RAZVOJ I AKTIVNOSTI DRUŠTVA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POSLOVNO IZVJEŠĆE USLUGE POREČ ZA 2014. GODINU</dc:title>
  <dc:creator>Angela Tolusic</dc:creator>
  <cp:lastModifiedBy>Angela Tolusic</cp:lastModifiedBy>
  <cp:revision>22</cp:revision>
  <dcterms:created xsi:type="dcterms:W3CDTF">2015-09-28T08:46:39Z</dcterms:created>
  <dcterms:modified xsi:type="dcterms:W3CDTF">2015-09-29T12:06:35Z</dcterms:modified>
</cp:coreProperties>
</file>